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</p:sldMasterIdLst>
  <p:sldIdLst>
    <p:sldId id="256" r:id="rId3"/>
    <p:sldId id="257" r:id="rId4"/>
    <p:sldId id="261" r:id="rId5"/>
    <p:sldId id="262" r:id="rId6"/>
    <p:sldId id="274" r:id="rId7"/>
    <p:sldId id="280" r:id="rId8"/>
    <p:sldId id="267" r:id="rId9"/>
    <p:sldId id="273" r:id="rId10"/>
    <p:sldId id="264" r:id="rId11"/>
    <p:sldId id="265" r:id="rId12"/>
    <p:sldId id="268" r:id="rId13"/>
    <p:sldId id="279" r:id="rId14"/>
    <p:sldId id="269" r:id="rId15"/>
    <p:sldId id="266" r:id="rId16"/>
    <p:sldId id="270" r:id="rId17"/>
    <p:sldId id="271" r:id="rId18"/>
    <p:sldId id="272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69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95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6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52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0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20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01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63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44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8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50DE0-DD6C-4E1D-8F8D-70FCC26B1B64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D265A-1FF4-4963-9489-001294D135F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50DE0-DD6C-4E1D-8F8D-70FCC26B1B6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9/17/2018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D265A-1FF4-4963-9489-001294D135F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03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healthfreedom.org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HEALTH FREEDOM COALITION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2971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Diane M. </a:t>
            </a:r>
            <a:r>
              <a:rPr lang="en-US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Miller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 and Anne E. Gillum JD</a:t>
            </a:r>
          </a:p>
          <a:p>
            <a:endParaRPr lang="en-US" dirty="0"/>
          </a:p>
          <a:p>
            <a:r>
              <a:rPr lang="en-US" sz="3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LOBBYING YOUR LEGISLATOR </a:t>
            </a:r>
          </a:p>
          <a:p>
            <a:r>
              <a:rPr lang="en-US" sz="3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Keep in Mind</a:t>
            </a:r>
          </a:p>
          <a:p>
            <a:endParaRPr lang="en-US" dirty="0"/>
          </a:p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24, 2016</a:t>
            </a:r>
          </a:p>
          <a:p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Sacramento, CA</a:t>
            </a:r>
          </a:p>
        </p:txBody>
      </p:sp>
    </p:spTree>
    <p:extLst>
      <p:ext uri="{BB962C8B-B14F-4D97-AF65-F5344CB8AC3E}">
        <p14:creationId xmlns:p14="http://schemas.microsoft.com/office/powerpoint/2010/main" val="126934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6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Meeting:</a:t>
            </a:r>
            <a:r>
              <a:rPr lang="en-US" sz="3600" b="1" dirty="0">
                <a:solidFill>
                  <a:srgbClr val="000066"/>
                </a:solidFill>
                <a:latin typeface="+mj-lt"/>
              </a:rPr>
              <a:t>	</a:t>
            </a:r>
            <a:r>
              <a:rPr lang="en-US" b="1" dirty="0">
                <a:solidFill>
                  <a:srgbClr val="FF660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Do you know about this issue?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LISTEN WELL and converse about their response.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  <a:latin typeface="+mj-lt"/>
              </a:rPr>
              <a:t>I have information I would like to share.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May I brief you on a Problem?  Why I am here.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66"/>
                </a:solidFill>
                <a:latin typeface="+mj-lt"/>
              </a:rPr>
              <a:t>Use personal stories or examples</a:t>
            </a:r>
            <a:r>
              <a:rPr lang="en-US" b="1" dirty="0">
                <a:solidFill>
                  <a:srgbClr val="FF66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15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 with a solution.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Or possible outcomes you would be happy with.</a:t>
            </a:r>
          </a:p>
        </p:txBody>
      </p:sp>
    </p:spTree>
    <p:extLst>
      <p:ext uri="{BB962C8B-B14F-4D97-AF65-F5344CB8AC3E}">
        <p14:creationId xmlns:p14="http://schemas.microsoft.com/office/powerpoint/2010/main" val="303523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68013"/>
            <a:ext cx="8229600" cy="397370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Solutions for Lawmakers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Making new law or changing existing law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 new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draft and sponsor</a:t>
            </a:r>
          </a:p>
          <a:p>
            <a:pPr marL="365760" lvl="1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support or oppose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bill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draft and introduce amendments</a:t>
            </a:r>
          </a:p>
          <a:p>
            <a:pPr marL="365760" lvl="1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An existing amendment – </a:t>
            </a:r>
            <a:r>
              <a:rPr lang="en-US" sz="3800" b="1" dirty="0">
                <a:solidFill>
                  <a:srgbClr val="FF6600"/>
                </a:solidFill>
                <a:latin typeface="+mj-lt"/>
              </a:rPr>
              <a:t>support or oppose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Relationships they can offer as lawmakers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	Assistance in moving bill through process</a:t>
            </a:r>
          </a:p>
          <a:p>
            <a:pPr lvl="2">
              <a:buFontTx/>
              <a:buChar char="-"/>
            </a:pPr>
            <a:r>
              <a:rPr lang="en-US" sz="3800" b="1" dirty="0">
                <a:solidFill>
                  <a:srgbClr val="000066"/>
                </a:solidFill>
                <a:latin typeface="+mj-lt"/>
              </a:rPr>
              <a:t>Assistance in getting  cooperation from colleagues, agencies, or Governor</a:t>
            </a:r>
          </a:p>
          <a:p>
            <a:pPr>
              <a:buFontTx/>
              <a:buChar char="-"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723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don’t know an answer say so.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And offer to find out and return with it.</a:t>
            </a:r>
          </a:p>
        </p:txBody>
      </p:sp>
    </p:spTree>
    <p:extLst>
      <p:ext uri="{BB962C8B-B14F-4D97-AF65-F5344CB8AC3E}">
        <p14:creationId xmlns:p14="http://schemas.microsoft.com/office/powerpoint/2010/main" val="617369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Have helpful information </a:t>
            </a:r>
            <a:r>
              <a:rPr lang="en-US" sz="3600" b="1" dirty="0">
                <a:solidFill>
                  <a:srgbClr val="000066"/>
                </a:solidFill>
                <a:latin typeface="+mj-lt"/>
              </a:rPr>
              <a:t>organized in a quick read summary or brochure with an offer to provide larger info electronically or hard copy at their preference.  (Carry hard copy with in case needed)</a:t>
            </a: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Offer to bring them other experts or constituents.</a:t>
            </a:r>
          </a:p>
          <a:p>
            <a:pPr marL="0" indent="0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Leave contact info and card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75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Where do people lobby?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Legislators Offices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Capitol Hallways or Impromptu run-ins elevators etc.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Outside of Senate or House of Reps Chambers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In Committees with testimony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In Districts at Legislator offices or other venues</a:t>
            </a:r>
          </a:p>
        </p:txBody>
      </p:sp>
    </p:spTree>
    <p:extLst>
      <p:ext uri="{BB962C8B-B14F-4D97-AF65-F5344CB8AC3E}">
        <p14:creationId xmlns:p14="http://schemas.microsoft.com/office/powerpoint/2010/main" val="396939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Basics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-</a:t>
            </a:r>
            <a:r>
              <a:rPr lang="en-US" sz="2400" b="1" dirty="0">
                <a:solidFill>
                  <a:srgbClr val="FF6600"/>
                </a:solidFill>
                <a:latin typeface="+mj-lt"/>
              </a:rPr>
              <a:t>Helpful to have a colleague with or near by if possible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-Debrief afterwards with each other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-Remain formal and respectful, surnames, no negative towards any entity or persons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-Always follow-up with a thank you and with answers to any questions and/or materials discussed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6600"/>
                </a:solidFill>
                <a:latin typeface="+mj-lt"/>
              </a:rPr>
              <a:t>-Report back – to group, someone else going to the capitol so they can follow-up 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7208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Flexible and Professional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Read the room or circumstances.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Adjust to what is happening and accomplish what you can without creating resistance.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Come back again later to make additions if possible.</a:t>
            </a:r>
          </a:p>
        </p:txBody>
      </p:sp>
    </p:spTree>
    <p:extLst>
      <p:ext uri="{BB962C8B-B14F-4D97-AF65-F5344CB8AC3E}">
        <p14:creationId xmlns:p14="http://schemas.microsoft.com/office/powerpoint/2010/main" val="1913663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Lobbying Laws and Rules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Learn about the lobbying laws and abide by them.</a:t>
            </a:r>
          </a:p>
        </p:txBody>
      </p:sp>
    </p:spTree>
    <p:extLst>
      <p:ext uri="{BB962C8B-B14F-4D97-AF65-F5344CB8AC3E}">
        <p14:creationId xmlns:p14="http://schemas.microsoft.com/office/powerpoint/2010/main" val="2663438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 Your Allies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Get to know and befriend all organizations and entities that support your cause.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Create formal endorsement lists 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080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4800" b="1" dirty="0">
                <a:solidFill>
                  <a:srgbClr val="000066"/>
                </a:solidFill>
              </a:rPr>
            </a:br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800" b="1" dirty="0">
                <a:solidFill>
                  <a:srgbClr val="FF6600"/>
                </a:solidFill>
              </a:rPr>
              <a:t>2016 </a:t>
            </a:r>
            <a:r>
              <a:rPr lang="en-US" sz="4800" b="1" dirty="0">
                <a:solidFill>
                  <a:srgbClr val="000066"/>
                </a:solidFill>
              </a:rPr>
              <a:t>California Summit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Sacramento, California</a:t>
            </a:r>
          </a:p>
          <a:p>
            <a:endParaRPr lang="en-US" sz="40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January 22-25</a:t>
            </a:r>
            <a:r>
              <a:rPr lang="en-US" sz="4000" b="1" baseline="30000" dirty="0">
                <a:solidFill>
                  <a:srgbClr val="000066"/>
                </a:solidFill>
                <a:latin typeface="+mj-lt"/>
              </a:rPr>
              <a:t>th</a:t>
            </a:r>
            <a:r>
              <a:rPr lang="en-US" sz="4000" b="1" dirty="0">
                <a:solidFill>
                  <a:srgbClr val="000066"/>
                </a:solidFill>
                <a:latin typeface="+mj-lt"/>
              </a:rPr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4164353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2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Respect Your Ongoing Relationship with Legislator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Be honest  and straight-forward in the relationship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Build trust to reach your mutual goals</a:t>
            </a:r>
          </a:p>
        </p:txBody>
      </p:sp>
    </p:spTree>
    <p:extLst>
      <p:ext uri="{BB962C8B-B14F-4D97-AF65-F5344CB8AC3E}">
        <p14:creationId xmlns:p14="http://schemas.microsoft.com/office/powerpoint/2010/main" val="990429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HEALTH FREEDOM COALITION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sz="4000" dirty="0">
                <a:hlinkClick r:id="rId2"/>
              </a:rPr>
              <a:t>www.nationalhealthfreedom.org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052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“There are no enemies, only allies.”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0066"/>
                </a:solidFill>
                <a:latin typeface="+mj-lt"/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74841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6052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your research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Know your Senator or Representative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66"/>
                </a:solidFill>
                <a:latin typeface="+mj-lt"/>
              </a:rPr>
              <a:t>And their Staffers and Aids</a:t>
            </a:r>
          </a:p>
        </p:txBody>
      </p:sp>
    </p:spTree>
    <p:extLst>
      <p:ext uri="{BB962C8B-B14F-4D97-AF65-F5344CB8AC3E}">
        <p14:creationId xmlns:p14="http://schemas.microsoft.com/office/powerpoint/2010/main" val="87906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Legislative Process</a:t>
            </a:r>
          </a:p>
          <a:p>
            <a:pPr marL="0" indent="0">
              <a:buNone/>
            </a:pPr>
            <a:endParaRPr lang="en-US" sz="2800" b="1" dirty="0">
              <a:solidFill>
                <a:srgbClr val="FF66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6600"/>
                </a:solidFill>
                <a:latin typeface="+mj-lt"/>
              </a:rPr>
              <a:t>Learn about the legislative process so that you understand where your legislator is in the process and also where the progress of any movement on your solution might be entertained.</a:t>
            </a:r>
          </a:p>
        </p:txBody>
      </p:sp>
    </p:spTree>
    <p:extLst>
      <p:ext uri="{BB962C8B-B14F-4D97-AF65-F5344CB8AC3E}">
        <p14:creationId xmlns:p14="http://schemas.microsoft.com/office/powerpoint/2010/main" val="45914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55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 the Status of Your Issue</a:t>
            </a:r>
          </a:p>
          <a:p>
            <a:pPr marL="0" indent="0" algn="ctr">
              <a:buNone/>
            </a:pPr>
            <a:endParaRPr lang="en-US" sz="28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If there is a bill or amendment in play, know the status.</a:t>
            </a:r>
          </a:p>
          <a:p>
            <a:pPr marL="0" indent="0">
              <a:buNone/>
            </a:pPr>
            <a:endParaRPr lang="en-US" sz="2800" b="1" dirty="0">
              <a:solidFill>
                <a:srgbClr val="000066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66"/>
                </a:solidFill>
                <a:latin typeface="+mj-lt"/>
              </a:rPr>
              <a:t>If there is a law you are discussing, know the history.</a:t>
            </a:r>
          </a:p>
        </p:txBody>
      </p:sp>
    </p:spTree>
    <p:extLst>
      <p:ext uri="{BB962C8B-B14F-4D97-AF65-F5344CB8AC3E}">
        <p14:creationId xmlns:p14="http://schemas.microsoft.com/office/powerpoint/2010/main" val="198293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5509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RELATIONSHIP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Develop Relationship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Meet them where they are at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Share things in common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In district or in life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81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1084"/>
            <a:ext cx="8229600" cy="3550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EDUCATE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Assume they already know a lot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66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FF6600"/>
                </a:solidFill>
                <a:latin typeface="+mj-lt"/>
              </a:rPr>
              <a:t>You are bringing helpful information</a:t>
            </a:r>
          </a:p>
        </p:txBody>
      </p:sp>
    </p:spTree>
    <p:extLst>
      <p:ext uri="{BB962C8B-B14F-4D97-AF65-F5344CB8AC3E}">
        <p14:creationId xmlns:p14="http://schemas.microsoft.com/office/powerpoint/2010/main" val="145411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143000"/>
          </a:xfrm>
        </p:spPr>
        <p:txBody>
          <a:bodyPr>
            <a:noAutofit/>
          </a:bodyPr>
          <a:lstStyle/>
          <a:p>
            <a:pPr algn="ctr"/>
            <a:br>
              <a:rPr lang="en-US" sz="4800" b="1" dirty="0">
                <a:solidFill>
                  <a:srgbClr val="000066"/>
                </a:solidFill>
              </a:rPr>
            </a:br>
            <a:r>
              <a:rPr lang="en-US" sz="4800" b="1" dirty="0">
                <a:solidFill>
                  <a:srgbClr val="000066"/>
                </a:solidFill>
              </a:rPr>
              <a:t> </a:t>
            </a:r>
            <a:r>
              <a:rPr lang="en-US" sz="4000" b="1" dirty="0">
                <a:solidFill>
                  <a:srgbClr val="FF6600"/>
                </a:solidFill>
              </a:rPr>
              <a:t>2016 </a:t>
            </a:r>
            <a:r>
              <a:rPr lang="en-US" sz="4000" b="1" dirty="0">
                <a:solidFill>
                  <a:srgbClr val="000066"/>
                </a:solidFill>
              </a:rPr>
              <a:t>California Summit</a:t>
            </a:r>
            <a:br>
              <a:rPr lang="en-US" sz="4000" b="1" dirty="0">
                <a:solidFill>
                  <a:srgbClr val="000066"/>
                </a:solidFill>
              </a:rPr>
            </a:br>
            <a:r>
              <a:rPr lang="en-US" sz="4000" b="1" dirty="0">
                <a:solidFill>
                  <a:srgbClr val="000066"/>
                </a:solidFill>
              </a:rPr>
              <a:t>Lobbying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5092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APPROACH</a:t>
            </a:r>
          </a:p>
          <a:p>
            <a:pPr marL="0" lvl="0" indent="0" algn="ctr">
              <a:buClr>
                <a:srgbClr val="0BD0D9"/>
              </a:buClr>
              <a:buNone/>
            </a:pPr>
            <a:endParaRPr lang="en-US" sz="3600" b="1" dirty="0">
              <a:solidFill>
                <a:srgbClr val="000066"/>
              </a:solidFill>
              <a:latin typeface="Calibri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latin typeface="Calibri"/>
              </a:rPr>
              <a:t>“How can I help you”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3600" b="1" dirty="0">
                <a:solidFill>
                  <a:srgbClr val="000066"/>
                </a:solidFill>
                <a:latin typeface="Calibri"/>
              </a:rPr>
              <a:t>versus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66"/>
                </a:solidFill>
                <a:latin typeface="+mj-lt"/>
              </a:rPr>
              <a:t>“I want something from you”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55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468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1_Flow</vt:lpstr>
      <vt:lpstr>NATIONAL HEALTH FREEDOM COALITION</vt:lpstr>
      <vt:lpstr>   2016 California Summit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  2016 California Summit Lobbying</vt:lpstr>
      <vt:lpstr>NATIONAL HEALTH FREEDOM COALITION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M</dc:creator>
  <cp:lastModifiedBy>Owner</cp:lastModifiedBy>
  <cp:revision>17</cp:revision>
  <dcterms:created xsi:type="dcterms:W3CDTF">2016-01-19T21:36:27Z</dcterms:created>
  <dcterms:modified xsi:type="dcterms:W3CDTF">2018-09-17T20:15:27Z</dcterms:modified>
</cp:coreProperties>
</file>